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77" r:id="rId3"/>
    <p:sldId id="313" r:id="rId4"/>
    <p:sldId id="257" r:id="rId5"/>
    <p:sldId id="258" r:id="rId6"/>
    <p:sldId id="259" r:id="rId7"/>
    <p:sldId id="263" r:id="rId8"/>
    <p:sldId id="265" r:id="rId9"/>
    <p:sldId id="267" r:id="rId10"/>
    <p:sldId id="324" r:id="rId11"/>
    <p:sldId id="326" r:id="rId12"/>
    <p:sldId id="271" r:id="rId13"/>
    <p:sldId id="275" r:id="rId14"/>
    <p:sldId id="278" r:id="rId15"/>
    <p:sldId id="282" r:id="rId16"/>
    <p:sldId id="284" r:id="rId17"/>
    <p:sldId id="286" r:id="rId18"/>
    <p:sldId id="288" r:id="rId19"/>
    <p:sldId id="291" r:id="rId20"/>
    <p:sldId id="294" r:id="rId21"/>
    <p:sldId id="296" r:id="rId22"/>
    <p:sldId id="297" r:id="rId23"/>
    <p:sldId id="299" r:id="rId24"/>
    <p:sldId id="301" r:id="rId25"/>
    <p:sldId id="303" r:id="rId26"/>
    <p:sldId id="305" r:id="rId27"/>
    <p:sldId id="307" r:id="rId28"/>
    <p:sldId id="309" r:id="rId29"/>
    <p:sldId id="311" r:id="rId3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66"/>
  </p:normalViewPr>
  <p:slideViewPr>
    <p:cSldViewPr snapToGrid="0" snapToObjects="1">
      <p:cViewPr varScale="1">
        <p:scale>
          <a:sx n="55" d="100"/>
          <a:sy n="55" d="100"/>
        </p:scale>
        <p:origin x="84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Users\picottitito\Desktop\QUESTIONARIO%20DI%20VALUTAZIONE%20DELLE%20ATTIVITA&#768;%20SVOLTE%20DAL%20CIRCOLO%20FOTOGRAFICO%20AVIS%20MARIO%20GIACOMELLI%20-%20OSIMO%20(Risposte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Users\picottitito\Desktop\questionario\QUESTIONARIO%20DI%20VALUTAZIONE%20DELLE%20ATTIVITA&#768;%20SVOLTE%20DAL%20CIRCOLO%20FOTOGRAFICO%20AVIS%20MARIO%20GIACOMELLI%20-%20OSIMO%20(Risposte)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Users\picottitito\Desktop\QUESTIONARIO%20DI%20VALUTAZIONE%20DELLE%20ATTIVITA&#768;%20SVOLTE%20DAL%20CIRCOLO%20FOTOGRAFICO%20AVIS%20MARIO%20GIACOMELLI%20-%20OSIMO%20(Risposte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\\Users\picottitito\Desktop\QUESTIONARIO%20DI%20VALUTAZIONE%20DELLE%20ATTIVITA&#768;%20SVOLTE%20DAL%20CIRCOLO%20FOTOGRAFICO%20AVIS%20MARIO%20GIACOMELLI%20-%20OSIMO%20(Risposte)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\\Users\picottitito\Desktop\QUESTIONARIO%20DI%20VALUTAZIONE%20DELLE%20ATTIVITA&#768;%20SVOLTE%20DAL%20CIRCOLO%20FOTOGRAFICO%20AVIS%20MARIO%20GIACOMELLI%20-%20OSIMO%20(Risposte)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\\Users\picottitito\Desktop\QUESTIONARIO%20DI%20VALUTAZIONE%20DELLE%20ATTIVITA&#768;%20SVOLTE%20DAL%20CIRCOLO%20FOTOGRAFICO%20AVIS%20MARIO%20GIACOMELLI%20-%20OSIMO%20(Risposte)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\\Users\picottitito\Desktop\QUESTIONARIO%20DI%20VALUTAZIONE%20DELLE%20ATTIVITA&#768;%20SVOLTE%20DAL%20CIRCOLO%20FOTOGRAFICO%20AVIS%20MARIO%20GIACOMELLI%20-%20OSIMO%20(Risposte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800" baseline="0" dirty="0"/>
              <a:t>Come valuti il grado d'interesse delle attività che il Circolo  ha organizzato?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'grafico 1'!$A$2:$O$2</c:f>
              <c:strCache>
                <c:ptCount val="15"/>
                <c:pt idx="0">
                  <c:v>[Corsi di fotografia in bianco e nero]</c:v>
                </c:pt>
                <c:pt idx="1">
                  <c:v>[Altri corsi]</c:v>
                </c:pt>
                <c:pt idx="2">
                  <c:v>[PhotoGP]</c:v>
                </c:pt>
                <c:pt idx="3">
                  <c:v>[Mostre fotografiche personali]</c:v>
                </c:pt>
                <c:pt idx="4">
                  <c:v>[Corsi di post-produzione e Photoshop]</c:v>
                </c:pt>
                <c:pt idx="5">
                  <c:v>[Gite culturali/fotografiche di più giorni]</c:v>
                </c:pt>
                <c:pt idx="6">
                  <c:v>[Corso Avanzato di Fotografia]</c:v>
                </c:pt>
                <c:pt idx="7">
                  <c:v>[Contest on line ]</c:v>
                </c:pt>
                <c:pt idx="8">
                  <c:v>[Workshop]</c:v>
                </c:pt>
                <c:pt idx="9">
                  <c:v>[Corso Base di Fotografia]</c:v>
                </c:pt>
                <c:pt idx="10">
                  <c:v>[Gite culturali/fotografiche di un giornoVisita a mostre fotografiche]</c:v>
                </c:pt>
                <c:pt idx="11">
                  <c:v>[Mostre fotografiche collettive]</c:v>
                </c:pt>
                <c:pt idx="12">
                  <c:v>[Incontri in sede con gli autori]</c:v>
                </c:pt>
                <c:pt idx="13">
                  <c:v>[Incontri a livello cittadino (es. Teatrino Campana)]</c:v>
                </c:pt>
                <c:pt idx="14">
                  <c:v>[Libro del Trentennale]</c:v>
                </c:pt>
              </c:strCache>
            </c:strRef>
          </c:cat>
          <c:val>
            <c:numRef>
              <c:f>'grafico 1'!$A$3:$O$3</c:f>
              <c:numCache>
                <c:formatCode>General</c:formatCode>
                <c:ptCount val="15"/>
                <c:pt idx="0">
                  <c:v>211</c:v>
                </c:pt>
                <c:pt idx="1">
                  <c:v>211</c:v>
                </c:pt>
                <c:pt idx="2">
                  <c:v>211</c:v>
                </c:pt>
                <c:pt idx="3">
                  <c:v>232</c:v>
                </c:pt>
                <c:pt idx="4">
                  <c:v>235</c:v>
                </c:pt>
                <c:pt idx="5">
                  <c:v>235</c:v>
                </c:pt>
                <c:pt idx="6">
                  <c:v>239</c:v>
                </c:pt>
                <c:pt idx="7">
                  <c:v>244</c:v>
                </c:pt>
                <c:pt idx="8">
                  <c:v>248</c:v>
                </c:pt>
                <c:pt idx="9">
                  <c:v>249</c:v>
                </c:pt>
                <c:pt idx="10">
                  <c:v>256</c:v>
                </c:pt>
                <c:pt idx="11">
                  <c:v>258</c:v>
                </c:pt>
                <c:pt idx="12">
                  <c:v>266</c:v>
                </c:pt>
                <c:pt idx="13">
                  <c:v>268</c:v>
                </c:pt>
                <c:pt idx="14">
                  <c:v>268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06-1546-B50F-356C82CBEF4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92113008"/>
        <c:axId val="192114184"/>
      </c:barChart>
      <c:catAx>
        <c:axId val="192113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2114184"/>
        <c:crosses val="autoZero"/>
        <c:auto val="1"/>
        <c:lblAlgn val="ctr"/>
        <c:lblOffset val="100"/>
        <c:noMultiLvlLbl val="0"/>
      </c:catAx>
      <c:valAx>
        <c:axId val="192114184"/>
        <c:scaling>
          <c:orientation val="minMax"/>
          <c:max val="280"/>
          <c:min val="0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2113008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800" dirty="0"/>
              <a:t>Come valuti le attività che il Circolo  ha organizzato alle quali hai partecipato?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'grafico 2-2bis'!$A$3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chemeClr val="accent1">
                <a:lumMod val="7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'grafico 2-2bis'!$B$2:$P$2</c:f>
              <c:strCache>
                <c:ptCount val="15"/>
                <c:pt idx="0">
                  <c:v> [Corsi di fotografia in bianco e nero]</c:v>
                </c:pt>
                <c:pt idx="1">
                  <c:v> [Altri corsi]</c:v>
                </c:pt>
                <c:pt idx="2">
                  <c:v>[Mostre fotografiche personali]</c:v>
                </c:pt>
                <c:pt idx="3">
                  <c:v>[Corsi di post-produzione e Photoshop]</c:v>
                </c:pt>
                <c:pt idx="4">
                  <c:v>[Gite culturali/fotografiche di più giorni]</c:v>
                </c:pt>
                <c:pt idx="5">
                  <c:v> [Corso Avanzato di Fotografia]</c:v>
                </c:pt>
                <c:pt idx="6">
                  <c:v> [Workshop]</c:v>
                </c:pt>
                <c:pt idx="7">
                  <c:v>[PhotoGP]</c:v>
                </c:pt>
                <c:pt idx="8">
                  <c:v>[Corso Base di Fotografia]</c:v>
                </c:pt>
                <c:pt idx="9">
                  <c:v>[Contest on line #iorestoacasa]</c:v>
                </c:pt>
                <c:pt idx="10">
                  <c:v>[Gite culturali/fotografiche di un giornoVisita a mostre fotografiche]</c:v>
                </c:pt>
                <c:pt idx="11">
                  <c:v>[Incontri in sede con gli autori]</c:v>
                </c:pt>
                <c:pt idx="12">
                  <c:v> [Libro del Trentennale]</c:v>
                </c:pt>
                <c:pt idx="13">
                  <c:v>[Mostre fotografiche collettive]</c:v>
                </c:pt>
                <c:pt idx="14">
                  <c:v> [Incontri a livello cittadino (es. Teatrino Campana)]</c:v>
                </c:pt>
              </c:strCache>
            </c:strRef>
          </c:cat>
          <c:val>
            <c:numRef>
              <c:f>'grafico 2-2bis'!$B$3:$P$3</c:f>
              <c:numCache>
                <c:formatCode>General</c:formatCode>
                <c:ptCount val="15"/>
                <c:pt idx="0">
                  <c:v>47</c:v>
                </c:pt>
                <c:pt idx="1">
                  <c:v>97</c:v>
                </c:pt>
                <c:pt idx="2">
                  <c:v>110</c:v>
                </c:pt>
                <c:pt idx="3">
                  <c:v>118</c:v>
                </c:pt>
                <c:pt idx="4">
                  <c:v>124</c:v>
                </c:pt>
                <c:pt idx="5">
                  <c:v>140</c:v>
                </c:pt>
                <c:pt idx="6">
                  <c:v>141</c:v>
                </c:pt>
                <c:pt idx="7">
                  <c:v>155</c:v>
                </c:pt>
                <c:pt idx="8">
                  <c:v>180</c:v>
                </c:pt>
                <c:pt idx="9">
                  <c:v>188</c:v>
                </c:pt>
                <c:pt idx="10">
                  <c:v>196</c:v>
                </c:pt>
                <c:pt idx="11">
                  <c:v>219</c:v>
                </c:pt>
                <c:pt idx="12">
                  <c:v>220</c:v>
                </c:pt>
                <c:pt idx="13">
                  <c:v>230</c:v>
                </c:pt>
                <c:pt idx="14">
                  <c:v>232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9B-4F48-81CD-28971E439085}"/>
            </c:ext>
          </c:extLst>
        </c:ser>
        <c:ser>
          <c:idx val="1"/>
          <c:order val="1"/>
          <c:tx>
            <c:strRef>
              <c:f>'grafico 2-2bis'!$A$5</c:f>
              <c:strCache>
                <c:ptCount val="1"/>
                <c:pt idx="0">
                  <c:v>n.  partecipanti</c:v>
                </c:pt>
              </c:strCache>
            </c:strRef>
          </c:tx>
          <c:spPr>
            <a:solidFill>
              <a:srgbClr val="FF000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'grafico 2-2bis'!$B$2:$P$2</c:f>
              <c:strCache>
                <c:ptCount val="15"/>
                <c:pt idx="0">
                  <c:v> [Corsi di fotografia in bianco e nero]</c:v>
                </c:pt>
                <c:pt idx="1">
                  <c:v> [Altri corsi]</c:v>
                </c:pt>
                <c:pt idx="2">
                  <c:v>[Mostre fotografiche personali]</c:v>
                </c:pt>
                <c:pt idx="3">
                  <c:v>[Corsi di post-produzione e Photoshop]</c:v>
                </c:pt>
                <c:pt idx="4">
                  <c:v>[Gite culturali/fotografiche di più giorni]</c:v>
                </c:pt>
                <c:pt idx="5">
                  <c:v> [Corso Avanzato di Fotografia]</c:v>
                </c:pt>
                <c:pt idx="6">
                  <c:v> [Workshop]</c:v>
                </c:pt>
                <c:pt idx="7">
                  <c:v>[PhotoGP]</c:v>
                </c:pt>
                <c:pt idx="8">
                  <c:v>[Corso Base di Fotografia]</c:v>
                </c:pt>
                <c:pt idx="9">
                  <c:v>[Contest on line #iorestoacasa]</c:v>
                </c:pt>
                <c:pt idx="10">
                  <c:v>[Gite culturali/fotografiche di un giornoVisita a mostre fotografiche]</c:v>
                </c:pt>
                <c:pt idx="11">
                  <c:v>[Incontri in sede con gli autori]</c:v>
                </c:pt>
                <c:pt idx="12">
                  <c:v> [Libro del Trentennale]</c:v>
                </c:pt>
                <c:pt idx="13">
                  <c:v>[Mostre fotografiche collettive]</c:v>
                </c:pt>
                <c:pt idx="14">
                  <c:v> [Incontri a livello cittadino (es. Teatrino Campana)]</c:v>
                </c:pt>
              </c:strCache>
            </c:strRef>
          </c:cat>
          <c:val>
            <c:numRef>
              <c:f>'grafico 2-2bis'!$B$5:$P$5</c:f>
              <c:numCache>
                <c:formatCode>General</c:formatCode>
                <c:ptCount val="15"/>
                <c:pt idx="0">
                  <c:v>17</c:v>
                </c:pt>
                <c:pt idx="1">
                  <c:v>27</c:v>
                </c:pt>
                <c:pt idx="2">
                  <c:v>27</c:v>
                </c:pt>
                <c:pt idx="3">
                  <c:v>33</c:v>
                </c:pt>
                <c:pt idx="4">
                  <c:v>28</c:v>
                </c:pt>
                <c:pt idx="5">
                  <c:v>35</c:v>
                </c:pt>
                <c:pt idx="6">
                  <c:v>31</c:v>
                </c:pt>
                <c:pt idx="7">
                  <c:v>40</c:v>
                </c:pt>
                <c:pt idx="8">
                  <c:v>42</c:v>
                </c:pt>
                <c:pt idx="9">
                  <c:v>44</c:v>
                </c:pt>
                <c:pt idx="10">
                  <c:v>45</c:v>
                </c:pt>
                <c:pt idx="11">
                  <c:v>48</c:v>
                </c:pt>
                <c:pt idx="12">
                  <c:v>48</c:v>
                </c:pt>
                <c:pt idx="13">
                  <c:v>51</c:v>
                </c:pt>
                <c:pt idx="14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9B-4F48-81CD-28971E439085}"/>
            </c:ext>
          </c:extLst>
        </c:ser>
        <c:ser>
          <c:idx val="2"/>
          <c:order val="2"/>
          <c:tx>
            <c:strRef>
              <c:f>'grafico 2-2bis'!$A$6</c:f>
              <c:strCache>
                <c:ptCount val="1"/>
                <c:pt idx="0">
                  <c:v>n. non partecipanti</c:v>
                </c:pt>
              </c:strCache>
            </c:strRef>
          </c:tx>
          <c:spPr>
            <a:solidFill>
              <a:srgbClr val="00206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'grafico 2-2bis'!$B$2:$P$2</c:f>
              <c:strCache>
                <c:ptCount val="15"/>
                <c:pt idx="0">
                  <c:v> [Corsi di fotografia in bianco e nero]</c:v>
                </c:pt>
                <c:pt idx="1">
                  <c:v> [Altri corsi]</c:v>
                </c:pt>
                <c:pt idx="2">
                  <c:v>[Mostre fotografiche personali]</c:v>
                </c:pt>
                <c:pt idx="3">
                  <c:v>[Corsi di post-produzione e Photoshop]</c:v>
                </c:pt>
                <c:pt idx="4">
                  <c:v>[Gite culturali/fotografiche di più giorni]</c:v>
                </c:pt>
                <c:pt idx="5">
                  <c:v> [Corso Avanzato di Fotografia]</c:v>
                </c:pt>
                <c:pt idx="6">
                  <c:v> [Workshop]</c:v>
                </c:pt>
                <c:pt idx="7">
                  <c:v>[PhotoGP]</c:v>
                </c:pt>
                <c:pt idx="8">
                  <c:v>[Corso Base di Fotografia]</c:v>
                </c:pt>
                <c:pt idx="9">
                  <c:v>[Contest on line #iorestoacasa]</c:v>
                </c:pt>
                <c:pt idx="10">
                  <c:v>[Gite culturali/fotografiche di un giornoVisita a mostre fotografiche]</c:v>
                </c:pt>
                <c:pt idx="11">
                  <c:v>[Incontri in sede con gli autori]</c:v>
                </c:pt>
                <c:pt idx="12">
                  <c:v> [Libro del Trentennale]</c:v>
                </c:pt>
                <c:pt idx="13">
                  <c:v>[Mostre fotografiche collettive]</c:v>
                </c:pt>
                <c:pt idx="14">
                  <c:v> [Incontri a livello cittadino (es. Teatrino Campana)]</c:v>
                </c:pt>
              </c:strCache>
            </c:strRef>
          </c:cat>
          <c:val>
            <c:numRef>
              <c:f>'grafico 2-2bis'!$B$6:$P$6</c:f>
              <c:numCache>
                <c:formatCode>General</c:formatCode>
                <c:ptCount val="15"/>
                <c:pt idx="0">
                  <c:v>44</c:v>
                </c:pt>
                <c:pt idx="1">
                  <c:v>34</c:v>
                </c:pt>
                <c:pt idx="2">
                  <c:v>34</c:v>
                </c:pt>
                <c:pt idx="3">
                  <c:v>28</c:v>
                </c:pt>
                <c:pt idx="4">
                  <c:v>33</c:v>
                </c:pt>
                <c:pt idx="5">
                  <c:v>26</c:v>
                </c:pt>
                <c:pt idx="6">
                  <c:v>30</c:v>
                </c:pt>
                <c:pt idx="7">
                  <c:v>21</c:v>
                </c:pt>
                <c:pt idx="8">
                  <c:v>19</c:v>
                </c:pt>
                <c:pt idx="9">
                  <c:v>17</c:v>
                </c:pt>
                <c:pt idx="10">
                  <c:v>16</c:v>
                </c:pt>
                <c:pt idx="11">
                  <c:v>13</c:v>
                </c:pt>
                <c:pt idx="12">
                  <c:v>13</c:v>
                </c:pt>
                <c:pt idx="13">
                  <c:v>10</c:v>
                </c:pt>
                <c:pt idx="14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59B-4F48-81CD-28971E43908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92112616"/>
        <c:axId val="192110656"/>
      </c:barChart>
      <c:catAx>
        <c:axId val="192112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2110656"/>
        <c:crosses val="autoZero"/>
        <c:auto val="1"/>
        <c:lblAlgn val="ctr"/>
        <c:lblOffset val="100"/>
        <c:noMultiLvlLbl val="0"/>
      </c:catAx>
      <c:valAx>
        <c:axId val="192110656"/>
        <c:scaling>
          <c:orientation val="minMax"/>
          <c:max val="240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211261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Come valuti le attività che il Circolo  ha organizzato alle quali hai partecipato?</a:t>
            </a:r>
          </a:p>
          <a:p>
            <a:pPr>
              <a:defRPr/>
            </a:pPr>
            <a:r>
              <a:rPr lang="it-IT"/>
              <a:t> da 1 (molto basso) a 5 (molto alto)</a:t>
            </a:r>
          </a:p>
        </c:rich>
      </c:tx>
      <c:layout>
        <c:manualLayout>
          <c:xMode val="edge"/>
          <c:yMode val="edge"/>
          <c:x val="0.10666832463568136"/>
          <c:y val="3.11890838206627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45783573928258969"/>
          <c:y val="0.19023148148148147"/>
          <c:w val="0.48034492563429571"/>
          <c:h val="0.731157407407407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'grafico 2-2bis'!$A$56</c:f>
              <c:strCache>
                <c:ptCount val="1"/>
                <c:pt idx="0">
                  <c:v>voto medio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'grafico 2-2bis'!$B$55:$P$55</c:f>
              <c:strCache>
                <c:ptCount val="15"/>
                <c:pt idx="0">
                  <c:v> [Corsi di fotografia in bianco e nero]</c:v>
                </c:pt>
                <c:pt idx="1">
                  <c:v>[Corsi di post-produzione e Photoshop]</c:v>
                </c:pt>
                <c:pt idx="2">
                  <c:v> [Altri corsi]</c:v>
                </c:pt>
                <c:pt idx="3">
                  <c:v>[PhotoGP]</c:v>
                </c:pt>
                <c:pt idx="4">
                  <c:v> [Corso Avanzato di Fotografia]</c:v>
                </c:pt>
                <c:pt idx="5">
                  <c:v>[Mostre fotografiche personali]</c:v>
                </c:pt>
                <c:pt idx="6">
                  <c:v>[Contest on line #iorestoacasa]</c:v>
                </c:pt>
                <c:pt idx="7">
                  <c:v>[Corso Base di Fotografia]</c:v>
                </c:pt>
                <c:pt idx="8">
                  <c:v>[Gite culturali/fotografiche di un giornoVisita a mostre fotografiche]</c:v>
                </c:pt>
                <c:pt idx="9">
                  <c:v>[Gite culturali/fotografiche di più giorni]</c:v>
                </c:pt>
                <c:pt idx="10">
                  <c:v>[Mostre fotografiche collettive]</c:v>
                </c:pt>
                <c:pt idx="11">
                  <c:v> [Workshop]</c:v>
                </c:pt>
                <c:pt idx="12">
                  <c:v>[Incontri in sede con gli autori]</c:v>
                </c:pt>
                <c:pt idx="13">
                  <c:v> [Libro del Trentennale]</c:v>
                </c:pt>
                <c:pt idx="14">
                  <c:v> [Incontri a livello cittadino (es. Teatrino Campana)]</c:v>
                </c:pt>
              </c:strCache>
            </c:strRef>
          </c:cat>
          <c:val>
            <c:numRef>
              <c:f>'grafico 2-2bis'!$B$56:$P$56</c:f>
              <c:numCache>
                <c:formatCode>0.0</c:formatCode>
                <c:ptCount val="15"/>
                <c:pt idx="0">
                  <c:v>2.7647058823529411</c:v>
                </c:pt>
                <c:pt idx="1">
                  <c:v>3.5757575757575757</c:v>
                </c:pt>
                <c:pt idx="2">
                  <c:v>3.5925925925925926</c:v>
                </c:pt>
                <c:pt idx="3">
                  <c:v>3.875</c:v>
                </c:pt>
                <c:pt idx="4">
                  <c:v>4</c:v>
                </c:pt>
                <c:pt idx="5">
                  <c:v>4.0740740740740744</c:v>
                </c:pt>
                <c:pt idx="6">
                  <c:v>4.2727272727272725</c:v>
                </c:pt>
                <c:pt idx="7">
                  <c:v>4.2857142857142856</c:v>
                </c:pt>
                <c:pt idx="8">
                  <c:v>4.3555555555555552</c:v>
                </c:pt>
                <c:pt idx="9">
                  <c:v>4.4285714285714288</c:v>
                </c:pt>
                <c:pt idx="10">
                  <c:v>4.5098039215686274</c:v>
                </c:pt>
                <c:pt idx="11">
                  <c:v>4.5483870967741939</c:v>
                </c:pt>
                <c:pt idx="12">
                  <c:v>4.5625</c:v>
                </c:pt>
                <c:pt idx="13">
                  <c:v>4.583333333333333</c:v>
                </c:pt>
                <c:pt idx="14">
                  <c:v>4.6399999999999997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CA-C04B-A77B-FEAA8B6E9FA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92112224"/>
        <c:axId val="193757728"/>
      </c:barChart>
      <c:catAx>
        <c:axId val="192112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757728"/>
        <c:crosses val="autoZero"/>
        <c:auto val="1"/>
        <c:lblAlgn val="ctr"/>
        <c:lblOffset val="100"/>
        <c:noMultiLvlLbl val="0"/>
      </c:catAx>
      <c:valAx>
        <c:axId val="19375772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211222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 err="1"/>
              <a:t>Quali</a:t>
            </a:r>
            <a:r>
              <a:rPr lang="en-US" sz="1800" dirty="0"/>
              <a:t> </a:t>
            </a:r>
            <a:r>
              <a:rPr lang="en-US" sz="1800" dirty="0" err="1"/>
              <a:t>sono</a:t>
            </a:r>
            <a:r>
              <a:rPr lang="en-US" sz="1800" dirty="0"/>
              <a:t> le </a:t>
            </a:r>
            <a:r>
              <a:rPr lang="en-US" sz="1800" dirty="0" err="1"/>
              <a:t>aree</a:t>
            </a:r>
            <a:r>
              <a:rPr lang="en-US" sz="1800" dirty="0"/>
              <a:t> </a:t>
            </a:r>
            <a:r>
              <a:rPr lang="en-US" sz="1800" dirty="0" err="1"/>
              <a:t>della</a:t>
            </a:r>
            <a:r>
              <a:rPr lang="en-US" sz="1800" dirty="0"/>
              <a:t> </a:t>
            </a:r>
            <a:r>
              <a:rPr lang="en-US" sz="1800" dirty="0" err="1"/>
              <a:t>fotografia</a:t>
            </a:r>
            <a:r>
              <a:rPr lang="en-US" sz="1800" dirty="0"/>
              <a:t> </a:t>
            </a:r>
            <a:r>
              <a:rPr lang="en-US" sz="1800" dirty="0" err="1"/>
              <a:t>che</a:t>
            </a:r>
            <a:r>
              <a:rPr lang="en-US" sz="1800" dirty="0"/>
              <a:t> </a:t>
            </a:r>
            <a:r>
              <a:rPr lang="en-US" sz="1800" dirty="0" err="1"/>
              <a:t>ti</a:t>
            </a:r>
            <a:r>
              <a:rPr lang="en-US" sz="1800" dirty="0"/>
              <a:t> </a:t>
            </a:r>
            <a:r>
              <a:rPr lang="en-US" sz="1800" dirty="0" err="1"/>
              <a:t>interessano</a:t>
            </a:r>
            <a:r>
              <a:rPr lang="en-US" sz="1800" dirty="0"/>
              <a:t> e </a:t>
            </a:r>
            <a:r>
              <a:rPr lang="en-US" sz="1800" dirty="0" err="1"/>
              <a:t>che</a:t>
            </a:r>
            <a:r>
              <a:rPr lang="en-US" sz="1800" dirty="0"/>
              <a:t> </a:t>
            </a:r>
            <a:r>
              <a:rPr lang="en-US" sz="1800" dirty="0" err="1"/>
              <a:t>vorresti</a:t>
            </a:r>
            <a:r>
              <a:rPr lang="en-US" sz="1800" dirty="0"/>
              <a:t> </a:t>
            </a:r>
            <a:r>
              <a:rPr lang="en-US" sz="1800" dirty="0" err="1"/>
              <a:t>seguire</a:t>
            </a:r>
            <a:r>
              <a:rPr lang="en-US" sz="1800" dirty="0"/>
              <a:t>? 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'grafico 3'!$A$3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rgbClr val="7030A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'grafico 3'!$B$2:$O$2</c:f>
              <c:strCache>
                <c:ptCount val="14"/>
                <c:pt idx="0">
                  <c:v>[Fotografia astronomica]</c:v>
                </c:pt>
                <c:pt idx="1">
                  <c:v> [Altro]</c:v>
                </c:pt>
                <c:pt idx="2">
                  <c:v>[Fotografia di architettura]</c:v>
                </c:pt>
                <c:pt idx="3">
                  <c:v>[Fotografia stellata]</c:v>
                </c:pt>
                <c:pt idx="4">
                  <c:v>[Fotografia sportiva]</c:v>
                </c:pt>
                <c:pt idx="5">
                  <c:v> [Still life]</c:v>
                </c:pt>
                <c:pt idx="6">
                  <c:v>[Fotografia notturna]</c:v>
                </c:pt>
                <c:pt idx="7">
                  <c:v>[Reportage]</c:v>
                </c:pt>
                <c:pt idx="8">
                  <c:v>[Fotografia macro]</c:v>
                </c:pt>
                <c:pt idx="9">
                  <c:v>[Fotografia naturalistica]</c:v>
                </c:pt>
                <c:pt idx="10">
                  <c:v> [Racconto fotografico/portfolio]</c:v>
                </c:pt>
                <c:pt idx="11">
                  <c:v>[Fotografia paesaggistica]</c:v>
                </c:pt>
                <c:pt idx="12">
                  <c:v>[Street photography]</c:v>
                </c:pt>
                <c:pt idx="13">
                  <c:v>[Fotografia di ritratto]</c:v>
                </c:pt>
              </c:strCache>
            </c:strRef>
          </c:cat>
          <c:val>
            <c:numRef>
              <c:f>'grafico 3'!$B$3:$O$3</c:f>
              <c:numCache>
                <c:formatCode>General</c:formatCode>
                <c:ptCount val="14"/>
                <c:pt idx="0">
                  <c:v>119</c:v>
                </c:pt>
                <c:pt idx="1">
                  <c:v>121</c:v>
                </c:pt>
                <c:pt idx="2">
                  <c:v>159</c:v>
                </c:pt>
                <c:pt idx="3">
                  <c:v>172</c:v>
                </c:pt>
                <c:pt idx="4">
                  <c:v>181</c:v>
                </c:pt>
                <c:pt idx="5">
                  <c:v>193</c:v>
                </c:pt>
                <c:pt idx="6">
                  <c:v>203</c:v>
                </c:pt>
                <c:pt idx="7">
                  <c:v>208</c:v>
                </c:pt>
                <c:pt idx="8">
                  <c:v>213</c:v>
                </c:pt>
                <c:pt idx="9">
                  <c:v>217</c:v>
                </c:pt>
                <c:pt idx="10">
                  <c:v>217</c:v>
                </c:pt>
                <c:pt idx="11">
                  <c:v>231</c:v>
                </c:pt>
                <c:pt idx="12">
                  <c:v>234</c:v>
                </c:pt>
                <c:pt idx="13">
                  <c:v>240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24-324F-882F-53927731670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93760864"/>
        <c:axId val="193754592"/>
      </c:barChart>
      <c:catAx>
        <c:axId val="193760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754592"/>
        <c:crosses val="autoZero"/>
        <c:auto val="1"/>
        <c:lblAlgn val="ctr"/>
        <c:lblOffset val="100"/>
        <c:noMultiLvlLbl val="0"/>
      </c:catAx>
      <c:valAx>
        <c:axId val="193754592"/>
        <c:scaling>
          <c:orientation val="minMax"/>
          <c:max val="250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76086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Quali argomenti vorresti che venissero sviluppati?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'grafico 4'!$A$3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chemeClr val="accent2">
                <a:lumMod val="7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'grafico 4'!$B$2:$M$2</c:f>
              <c:strCache>
                <c:ptCount val="12"/>
                <c:pt idx="0">
                  <c:v>Fotografia stenopeica]</c:v>
                </c:pt>
                <c:pt idx="1">
                  <c:v>[Altro]</c:v>
                </c:pt>
                <c:pt idx="2">
                  <c:v>[Fotografia 3D]</c:v>
                </c:pt>
                <c:pt idx="3">
                  <c:v>[Fotografia analogica e sviluppo in camera oscura]</c:v>
                </c:pt>
                <c:pt idx="4">
                  <c:v>[Fotografia col cellulare]</c:v>
                </c:pt>
                <c:pt idx="5">
                  <c:v>[Editing pubblicazioni fotografiche]</c:v>
                </c:pt>
                <c:pt idx="6">
                  <c:v>[Illuminazione in studio e uso del flash]</c:v>
                </c:pt>
                <c:pt idx="7">
                  <c:v>[Esposizione]</c:v>
                </c:pt>
                <c:pt idx="8">
                  <c:v>[Fotografia in bianco e nero (analogica e digitale)]</c:v>
                </c:pt>
                <c:pt idx="9">
                  <c:v>[Photoshop]</c:v>
                </c:pt>
                <c:pt idx="10">
                  <c:v>[Raw e post-produzione]</c:v>
                </c:pt>
                <c:pt idx="11">
                  <c:v>[Tecniche di composizione]</c:v>
                </c:pt>
              </c:strCache>
            </c:strRef>
          </c:cat>
          <c:val>
            <c:numRef>
              <c:f>'grafico 4'!$B$3:$M$3</c:f>
              <c:numCache>
                <c:formatCode>General</c:formatCode>
                <c:ptCount val="12"/>
                <c:pt idx="0">
                  <c:v>108</c:v>
                </c:pt>
                <c:pt idx="1">
                  <c:v>118</c:v>
                </c:pt>
                <c:pt idx="2">
                  <c:v>120</c:v>
                </c:pt>
                <c:pt idx="3">
                  <c:v>129</c:v>
                </c:pt>
                <c:pt idx="4">
                  <c:v>137</c:v>
                </c:pt>
                <c:pt idx="5">
                  <c:v>190</c:v>
                </c:pt>
                <c:pt idx="6">
                  <c:v>194</c:v>
                </c:pt>
                <c:pt idx="7">
                  <c:v>208</c:v>
                </c:pt>
                <c:pt idx="8">
                  <c:v>214</c:v>
                </c:pt>
                <c:pt idx="9">
                  <c:v>234</c:v>
                </c:pt>
                <c:pt idx="10">
                  <c:v>243</c:v>
                </c:pt>
                <c:pt idx="11">
                  <c:v>262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0D-0F4A-800A-7DD046B2489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93754984"/>
        <c:axId val="193759296"/>
      </c:barChart>
      <c:catAx>
        <c:axId val="193754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759296"/>
        <c:crosses val="autoZero"/>
        <c:auto val="1"/>
        <c:lblAlgn val="ctr"/>
        <c:lblOffset val="100"/>
        <c:noMultiLvlLbl val="0"/>
      </c:catAx>
      <c:valAx>
        <c:axId val="193759296"/>
        <c:scaling>
          <c:orientation val="minMax"/>
          <c:max val="270"/>
          <c:min val="0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75498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Quali strumenti e percorsi pensi siano utili, sia per attuare quanto scritto nei punti precedenti, sia per una crescita personale in ambito fotografico?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'grafico 5'!$A$2:$I$2</c:f>
              <c:strCache>
                <c:ptCount val="9"/>
                <c:pt idx="0">
                  <c:v>[Altro]</c:v>
                </c:pt>
                <c:pt idx="1">
                  <c:v>[Cineforum]</c:v>
                </c:pt>
                <c:pt idx="2">
                  <c:v>[Organizzare letture portfolio]</c:v>
                </c:pt>
                <c:pt idx="3">
                  <c:v>[Visita mostre fotografiche]</c:v>
                </c:pt>
                <c:pt idx="4">
                  <c:v> [Laboratori di preparazione mostre e progetti fotografici]</c:v>
                </c:pt>
                <c:pt idx="5">
                  <c:v>[Incontri tematici a cadenza mensile]</c:v>
                </c:pt>
                <c:pt idx="6">
                  <c:v>[Corsi]</c:v>
                </c:pt>
                <c:pt idx="7">
                  <c:v>[Workshop]</c:v>
                </c:pt>
                <c:pt idx="8">
                  <c:v>[Incontri con fotografici professionisti e/o affermati]</c:v>
                </c:pt>
              </c:strCache>
            </c:strRef>
          </c:cat>
          <c:val>
            <c:numRef>
              <c:f>'grafico 5'!$A$3:$I$3</c:f>
              <c:numCache>
                <c:formatCode>General</c:formatCode>
                <c:ptCount val="9"/>
                <c:pt idx="0">
                  <c:v>117</c:v>
                </c:pt>
                <c:pt idx="1">
                  <c:v>175</c:v>
                </c:pt>
                <c:pt idx="2">
                  <c:v>197</c:v>
                </c:pt>
                <c:pt idx="3">
                  <c:v>230</c:v>
                </c:pt>
                <c:pt idx="4">
                  <c:v>239</c:v>
                </c:pt>
                <c:pt idx="5">
                  <c:v>254</c:v>
                </c:pt>
                <c:pt idx="6">
                  <c:v>257</c:v>
                </c:pt>
                <c:pt idx="7">
                  <c:v>261</c:v>
                </c:pt>
                <c:pt idx="8">
                  <c:v>270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E86-DB47-94B0-1F48AC6374C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93756552"/>
        <c:axId val="193760080"/>
      </c:barChart>
      <c:catAx>
        <c:axId val="193756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760080"/>
        <c:crosses val="autoZero"/>
        <c:auto val="1"/>
        <c:lblAlgn val="ctr"/>
        <c:lblOffset val="100"/>
        <c:noMultiLvlLbl val="0"/>
      </c:catAx>
      <c:valAx>
        <c:axId val="193760080"/>
        <c:scaling>
          <c:orientation val="minMax"/>
          <c:max val="280"/>
          <c:min val="0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75655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Quali di questi strumenti di comunicazione ritieni più utili?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'grafico 6'!$A$3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chemeClr val="tx1">
                <a:lumMod val="85000"/>
                <a:lumOff val="1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'grafico 6'!$B$2:$L$2</c:f>
              <c:strCache>
                <c:ptCount val="11"/>
                <c:pt idx="0">
                  <c:v>[Altro]</c:v>
                </c:pt>
                <c:pt idx="1">
                  <c:v>[Twitter]</c:v>
                </c:pt>
                <c:pt idx="2">
                  <c:v>[Gruppo Messenger]</c:v>
                </c:pt>
                <c:pt idx="3">
                  <c:v>[Incontri in videoconferenza]</c:v>
                </c:pt>
                <c:pt idx="4">
                  <c:v>[Streaming tematici on line]</c:v>
                </c:pt>
                <c:pt idx="5">
                  <c:v>[Forum tematici]</c:v>
                </c:pt>
                <c:pt idx="6">
                  <c:v>[Gruppo WhatsApp]</c:v>
                </c:pt>
                <c:pt idx="7">
                  <c:v>[Forum del Circolo]</c:v>
                </c:pt>
                <c:pt idx="8">
                  <c:v>[Sito internet]</c:v>
                </c:pt>
                <c:pt idx="9">
                  <c:v>[Pagina Facebook]</c:v>
                </c:pt>
                <c:pt idx="10">
                  <c:v>[Newsletter via e-mail]</c:v>
                </c:pt>
              </c:strCache>
            </c:strRef>
          </c:cat>
          <c:val>
            <c:numRef>
              <c:f>'grafico 6'!$B$3:$L$3</c:f>
              <c:numCache>
                <c:formatCode>General</c:formatCode>
                <c:ptCount val="11"/>
                <c:pt idx="0">
                  <c:v>103</c:v>
                </c:pt>
                <c:pt idx="1">
                  <c:v>126</c:v>
                </c:pt>
                <c:pt idx="2">
                  <c:v>157</c:v>
                </c:pt>
                <c:pt idx="3">
                  <c:v>207</c:v>
                </c:pt>
                <c:pt idx="4">
                  <c:v>209</c:v>
                </c:pt>
                <c:pt idx="5">
                  <c:v>210</c:v>
                </c:pt>
                <c:pt idx="6">
                  <c:v>218</c:v>
                </c:pt>
                <c:pt idx="7">
                  <c:v>219</c:v>
                </c:pt>
                <c:pt idx="8">
                  <c:v>232</c:v>
                </c:pt>
                <c:pt idx="9">
                  <c:v>257</c:v>
                </c:pt>
                <c:pt idx="10">
                  <c:v>268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31-5542-8B3C-E84F2EEAC95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93760472"/>
        <c:axId val="193753416"/>
      </c:barChart>
      <c:catAx>
        <c:axId val="193760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753416"/>
        <c:crosses val="autoZero"/>
        <c:auto val="1"/>
        <c:lblAlgn val="ctr"/>
        <c:lblOffset val="100"/>
        <c:noMultiLvlLbl val="0"/>
      </c:catAx>
      <c:valAx>
        <c:axId val="193753416"/>
        <c:scaling>
          <c:orientation val="minMax"/>
          <c:max val="270"/>
          <c:min val="0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76047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8D9A3-B618-EF42-8EB1-2480FC6B1EB6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795DC-C175-4749-8E80-6FFAE1EBBA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073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59508C8-7DB5-0B4E-A990-99F3A0282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DAB64CA4-52AE-104F-9B5B-F0954F858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5991BC4A-A2FA-2D40-8A98-1B127722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98CE1-C8EB-DC4C-88BD-6C476153684C}" type="datetime1">
              <a:rPr lang="it-IT" smtClean="0"/>
              <a:t>25/01/2021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2864A10-6964-5345-AD5B-B3524208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6702C7F-54D7-3242-9D7A-E522A9671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388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64F6E26-4A65-C342-B5BF-D12E2F66A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E3699D8C-23DC-114F-990E-4DE5B8122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C0924030-0838-524A-AFA5-DEBC0E0A2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821D-F008-7B4B-9C79-BEA0616AD949}" type="datetime1">
              <a:rPr lang="it-IT" smtClean="0"/>
              <a:t>25/01/2021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3B952C1B-00E5-9F4E-A251-CE6C1467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4D0DAB6-3DD7-B04A-9E9D-8096BDFCD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4934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95EB973-FC94-D642-B71E-9AB386296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92A79D44-4AE0-3442-9ED0-0C449208E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8C226B76-7847-CD49-B124-642716F30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6054-C01B-8F47-9396-84FA6F025231}" type="datetime1">
              <a:rPr lang="it-IT" smtClean="0"/>
              <a:t>25/01/2021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12F974B9-546B-8242-9757-AF3DFC3A4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78EF083F-46C5-4049-8F22-AED3D2734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7294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5CE5248-C04E-C149-8B88-31B7B87DA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C14388EE-FFF3-F24F-BC21-53BD52EF57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61B82892-17D7-864C-8571-4B5DF293C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4699EC5F-30FC-1E4D-8EAE-10D628620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0DBB-14C0-C745-AA33-33535CBDF37C}" type="datetime1">
              <a:rPr lang="it-IT" smtClean="0"/>
              <a:t>25/01/2021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F53A13A5-F1E2-8741-AFC8-5535F7D60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891E6F98-2C13-F14B-BB32-46858978D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38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C7D2C17-BDE8-FB43-BA7C-7B7B8D98B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27FDA793-24B6-634E-B2E9-DE509750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30616BC3-CC55-6B40-AD34-03CE8AFBB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BEAC88AF-BE8C-294E-AD6B-D220270F92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232379BE-1F67-A141-AF4B-DBF920E9BD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1A0F3922-93F6-B247-8DFB-05BB31D24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5F0A-E503-3440-A602-105192EEC657}" type="datetime1">
              <a:rPr lang="it-IT" smtClean="0"/>
              <a:t>25/01/2021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D1DB1654-576F-DA42-8438-4FA0E433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2F3115EC-2CDA-1A43-B658-40A04446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7608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0883198-5148-FE48-BE8C-288CC2E3F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56C8F2FE-5307-8B4B-97A8-6273DA127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DD44-0839-7746-908F-66DCD9B19EE1}" type="datetime1">
              <a:rPr lang="it-IT" smtClean="0"/>
              <a:t>25/01/2021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A6652A16-FF7E-B349-A712-543D69EC8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43F49CD9-EBFD-F94A-8609-933F255A8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8144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4F56AC1C-29AE-534C-87AF-C2466F792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3F5-603E-F548-B70D-7DFF35D65C50}" type="datetime1">
              <a:rPr lang="it-IT" smtClean="0"/>
              <a:t>25/01/2021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745121C9-FAFD-F84B-B20D-0AED31327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B96CBBCD-EC56-B340-94AB-16A5F883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10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667F28C-6811-704B-BE76-FA54EBAFD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30320B4B-8D9A-584C-AC15-9F4E18975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C6917741-D94F-9247-82E8-FBD7B2FBA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24CBD390-01EC-FC48-93B6-423DF3465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BC7E-7BBF-C444-8328-2F259D12148F}" type="datetime1">
              <a:rPr lang="it-IT" smtClean="0"/>
              <a:t>25/01/2021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BCDDF3CE-FCD0-A146-8335-C57A0C9BC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EE0DAC48-2110-EE43-8DE7-AF3021F6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3412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28BFDF2-C57F-EE4E-BBE9-937F2086E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F6133DB4-7151-864E-AF3A-D0B8A37A9A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E72B128F-90C4-3E45-8866-4F160CA29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4FE477A4-A978-234F-A8B1-34DF9E553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C991-EA94-F843-847F-CBDCA9536F39}" type="datetime1">
              <a:rPr lang="it-IT" smtClean="0"/>
              <a:t>25/01/2021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514AB66C-DC08-AE42-9B19-AC15F1008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1B356F5B-350F-D34D-B5B1-60DA887F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1749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A51BDEF-E752-6D46-A42D-65F5C202A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66E77351-3B5A-0845-9930-11DC3A2296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29C6CBB2-154A-6B4B-970F-D135BD15A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90DF-53F7-934C-96FD-178AFBB9ED3C}" type="datetime1">
              <a:rPr lang="it-IT" smtClean="0"/>
              <a:t>25/01/2021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E1F7381F-F910-CB43-9329-360C4F91D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3ABA443E-C686-EC4B-AC6C-88E779F6C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781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0B5603C3-0515-0D4E-A913-1E4374270A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7C045093-F08A-5243-AFB6-769E38890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A82A9F5B-4A84-F341-9B30-71A1F6E7B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2628-F81B-384D-AADD-679B32AF44A4}" type="datetime1">
              <a:rPr lang="it-IT" smtClean="0"/>
              <a:t>25/01/2021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9C42C7C1-5FB9-EB4C-AAD9-C66431E26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02EBD71-AC47-F741-8351-FBDC03570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6161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3525D1BF-6C65-8644-A0E1-DDBD2DFC0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989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BDF757F1-AB6F-0343-A4AD-A14A66F00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83B786B7-4230-5B49-8B11-E8A0AADBCE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60F2B-2B2B-9345-A113-C149F5E253F7}" type="datetime1">
              <a:rPr lang="it-IT" smtClean="0"/>
              <a:t>25/01/2021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A7E46465-2297-E840-A537-19B1D018A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9EF3032-F69A-3F47-A6ED-852429AB1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68050-2AC4-B143-B7C2-CD3DA5335119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FE24F05F-3627-EC4B-B7D7-9C9878309E4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069782" y="32657"/>
            <a:ext cx="10668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3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blog.esserefelici.org/2014/06/05/ricominciare-dal-grazie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ECEDC415-BAB1-D749-8036-CBEC30241F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it-IT" dirty="0"/>
              <a:t>61 questionari ricevuti dai soci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61 volte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94A53A3A-9C69-1941-A859-504314387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68763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95137F86-37E5-FD45-BF4B-A1230379E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6874933" y="4472517"/>
            <a:ext cx="4470400" cy="171493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xmlns="" id="{D4A34303-7E0D-6647-BD1A-50EA0299BF75}"/>
              </a:ext>
            </a:extLst>
          </p:cNvPr>
          <p:cNvSpPr/>
          <p:nvPr/>
        </p:nvSpPr>
        <p:spPr>
          <a:xfrm>
            <a:off x="4825620" y="1749053"/>
            <a:ext cx="2540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Risultati</a:t>
            </a:r>
          </a:p>
        </p:txBody>
      </p:sp>
    </p:spTree>
    <p:extLst>
      <p:ext uri="{BB962C8B-B14F-4D97-AF65-F5344CB8AC3E}">
        <p14:creationId xmlns:p14="http://schemas.microsoft.com/office/powerpoint/2010/main" val="191747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0C0A236-8686-F444-BC71-6808CBB5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Grado di partecipazione al questionario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48834EF-8CEF-ED49-92EA-14B097FA4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41 % di risposte rispetto alle email inviate</a:t>
            </a:r>
          </a:p>
          <a:p>
            <a:r>
              <a:rPr lang="it-IT" sz="2400" dirty="0"/>
              <a:t>58 % di risposte rispetto ai soci </a:t>
            </a:r>
            <a:r>
              <a:rPr lang="it-IT" sz="2400" dirty="0" smtClean="0"/>
              <a:t>iscritti</a:t>
            </a:r>
            <a:endParaRPr lang="it-IT" sz="24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81BE87B2-8E3A-414E-85D9-F87E3925E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2808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BAC4F2A8-B157-3D4F-80EC-49A51018B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B3BEEC51-170B-954E-B3F7-875148DBB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2</a:t>
            </a:fld>
            <a:endParaRPr lang="it-IT"/>
          </a:p>
        </p:txBody>
      </p:sp>
      <p:pic>
        <p:nvPicPr>
          <p:cNvPr id="12290" name="Picture 2" descr="Grafico delle risposte di Moduli. Titolo della domanda: Hai apprezzato la possibilità di esprimere le tue opinioni attraverso questo questionario?. Numero di risposte: 61 risposte.">
            <a:extLst>
              <a:ext uri="{FF2B5EF4-FFF2-40B4-BE49-F238E27FC236}">
                <a16:creationId xmlns:a16="http://schemas.microsoft.com/office/drawing/2014/main" xmlns="" id="{A03B8B0D-96BC-1343-8DE7-9E45AD9A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983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8B0512A-E933-9843-8D8D-D5008779F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Grafico delle risposte di Moduli. Titolo della domanda: Come hai conosciuto il Circolo?. Numero di risposte: 61 risposte.">
            <a:extLst>
              <a:ext uri="{FF2B5EF4-FFF2-40B4-BE49-F238E27FC236}">
                <a16:creationId xmlns:a16="http://schemas.microsoft.com/office/drawing/2014/main" xmlns="" id="{6D4647CF-5F92-AC47-9C72-7147C8F92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B0C490B7-C9E6-1F47-9D66-D479D84F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0876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BA4554E-D479-2B42-ADD0-2A3065541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 descr="Grafico delle risposte di Moduli. Titolo della domanda: Che cosa ti ha spinto a divenire socio? (puoi selezionare più opzioni). Numero di risposte: 61 risposte.">
            <a:extLst>
              <a:ext uri="{FF2B5EF4-FFF2-40B4-BE49-F238E27FC236}">
                <a16:creationId xmlns:a16="http://schemas.microsoft.com/office/drawing/2014/main" xmlns="" id="{E7091E47-7C16-F84D-B68A-CE138515A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0859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E9702099-A3C0-3C49-BA3D-BD9CA3700721}"/>
              </a:ext>
            </a:extLst>
          </p:cNvPr>
          <p:cNvSpPr txBox="1"/>
          <p:nvPr/>
        </p:nvSpPr>
        <p:spPr>
          <a:xfrm>
            <a:off x="118753" y="2873829"/>
            <a:ext cx="302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Partecipare ad un circolo culturale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3880B341-3322-DA43-B2A5-8BE5807E4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5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4BD770FE-A7B2-5F47-89AF-CE6129DD3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4" name="Picture 2" descr="Grafico delle risposte di Moduli. Titolo della domanda: Da quanto tempo sei iscritto al Circolo?. Numero di risposte: 61 risposte.">
            <a:extLst>
              <a:ext uri="{FF2B5EF4-FFF2-40B4-BE49-F238E27FC236}">
                <a16:creationId xmlns:a16="http://schemas.microsoft.com/office/drawing/2014/main" xmlns="" id="{27D919CB-EDDB-9741-B426-9521A0B59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86E5E37E-A277-5A44-9362-4A09B106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0497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5D276DE-903E-B24B-AF16-CD079C254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170" name="Picture 2" descr="Grafico delle risposte di Moduli. Titolo della domanda: Quanti anni hai?. Numero di risposte: 61 risposte.">
            <a:extLst>
              <a:ext uri="{FF2B5EF4-FFF2-40B4-BE49-F238E27FC236}">
                <a16:creationId xmlns:a16="http://schemas.microsoft.com/office/drawing/2014/main" xmlns="" id="{FBACFB43-1CD5-3B41-9749-1F8C5F2B7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CBB1DD51-529F-484E-BE38-A8A61C1A6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86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49D5975B-FA47-504A-9CA5-5A6E9B9D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7</a:t>
            </a:fld>
            <a:endParaRPr lang="it-IT"/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xmlns="" id="{B9B63B83-EB08-9F48-A6CA-EDB62D9E5E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941960"/>
              </p:ext>
            </p:extLst>
          </p:nvPr>
        </p:nvGraphicFramePr>
        <p:xfrm>
          <a:off x="0" y="0"/>
          <a:ext cx="10913423" cy="6460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455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EB763A4E-8C5A-1F47-82F2-AEE3B4A2E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FB1E28D3-F66E-7546-A530-B1FAF8CB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8</a:t>
            </a:fld>
            <a:endParaRPr lang="it-IT"/>
          </a:p>
        </p:txBody>
      </p:sp>
      <p:pic>
        <p:nvPicPr>
          <p:cNvPr id="1026" name="Picture 2" descr="Grafico delle risposte di Moduli. Titolo della domanda: Hai partecipato a qualche attività organizzata dal Circolo? (Se rispondi &quot;No&quot; non rispondere alla domanda successiva). Numero di risposte: 61 risposte.">
            <a:extLst>
              <a:ext uri="{FF2B5EF4-FFF2-40B4-BE49-F238E27FC236}">
                <a16:creationId xmlns:a16="http://schemas.microsoft.com/office/drawing/2014/main" xmlns="" id="{C6C40944-18E9-4341-9E88-18485F1DF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3612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313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D2428E27-B3EE-A14A-ACD5-4F3CBEE0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9</a:t>
            </a:fld>
            <a:endParaRPr lang="it-IT"/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="" id="{0C6D0E1D-C924-634A-AC13-C36BA9CD87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279605"/>
              </p:ext>
            </p:extLst>
          </p:nvPr>
        </p:nvGraphicFramePr>
        <p:xfrm>
          <a:off x="0" y="0"/>
          <a:ext cx="10924032" cy="6849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2146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ED20357F-21FF-9944-8EFE-6A0C2F122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10</a:t>
            </a:fld>
            <a:endParaRPr lang="it-IT"/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xmlns="" id="{F659AE5B-B2FE-274D-B255-12AE7E7926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755083"/>
              </p:ext>
            </p:extLst>
          </p:nvPr>
        </p:nvGraphicFramePr>
        <p:xfrm>
          <a:off x="0" y="0"/>
          <a:ext cx="10842171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509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FE947F7-A8FA-534C-970E-5BCC033A3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0525B996-7706-3A48-B5A7-874E469F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11</a:t>
            </a:fld>
            <a:endParaRPr lang="it-IT"/>
          </a:p>
        </p:txBody>
      </p:sp>
      <p:pic>
        <p:nvPicPr>
          <p:cNvPr id="4098" name="Picture 2" descr="Grafico delle risposte di Moduli. Titolo della domanda: Le tue aspettative sono state complessivamente soddisfatte? da 1 (poco soddisfatto) a 5 (molto soddisfatto). Numero di risposte: 61 risposte.">
            <a:extLst>
              <a:ext uri="{FF2B5EF4-FFF2-40B4-BE49-F238E27FC236}">
                <a16:creationId xmlns:a16="http://schemas.microsoft.com/office/drawing/2014/main" xmlns="" id="{487601BA-C15E-774C-A9FB-C47749220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5023"/>
            <a:ext cx="12192000" cy="550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203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DC53822E-04B9-674E-8B3E-1CB0717F3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1B85DB1D-BD06-0A47-BE32-DD4A2A264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12</a:t>
            </a:fld>
            <a:endParaRPr lang="it-IT"/>
          </a:p>
        </p:txBody>
      </p:sp>
      <p:pic>
        <p:nvPicPr>
          <p:cNvPr id="6146" name="Picture 2" descr="Grafico delle risposte di Moduli. Titolo della domanda: Con quale frequenza partecipi alle riunioni periodiche?. Numero di risposte: 61 risposte.">
            <a:extLst>
              <a:ext uri="{FF2B5EF4-FFF2-40B4-BE49-F238E27FC236}">
                <a16:creationId xmlns:a16="http://schemas.microsoft.com/office/drawing/2014/main" xmlns="" id="{01195051-3229-614C-843E-300FDE220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7906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035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D6D0B34-2A15-0B43-AED8-341569B3B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202E44F-7622-734F-9CAB-0555B8AC8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24C49008-E1D7-4840-81E7-9651CCE77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13</a:t>
            </a:fld>
            <a:endParaRPr lang="it-IT"/>
          </a:p>
        </p:txBody>
      </p:sp>
      <p:pic>
        <p:nvPicPr>
          <p:cNvPr id="8194" name="Picture 2" descr="Grafico delle risposte di Moduli. Titolo della domanda: Cosa ti impedisce di aumentare la frequenza di partecipazione? (puoi selezionare più opzioni). Numero di risposte: 61 risposte.">
            <a:extLst>
              <a:ext uri="{FF2B5EF4-FFF2-40B4-BE49-F238E27FC236}">
                <a16:creationId xmlns:a16="http://schemas.microsoft.com/office/drawing/2014/main" xmlns="" id="{58F28CB6-7679-2541-B72D-18FD32A5F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371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9D925E32-4557-3F49-881F-D9DCB3482917}"/>
              </a:ext>
            </a:extLst>
          </p:cNvPr>
          <p:cNvSpPr txBox="1"/>
          <p:nvPr/>
        </p:nvSpPr>
        <p:spPr>
          <a:xfrm>
            <a:off x="0" y="1626493"/>
            <a:ext cx="2885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Frequenza troppo fitta degli incontri</a:t>
            </a:r>
          </a:p>
        </p:txBody>
      </p:sp>
    </p:spTree>
    <p:extLst>
      <p:ext uri="{BB962C8B-B14F-4D97-AF65-F5344CB8AC3E}">
        <p14:creationId xmlns:p14="http://schemas.microsoft.com/office/powerpoint/2010/main" val="3291805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99CC1C2-8696-2541-839A-B80A198D7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1912D6DF-C5C2-2848-8C3D-C0FCF5E73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14</a:t>
            </a:fld>
            <a:endParaRPr lang="it-IT"/>
          </a:p>
        </p:txBody>
      </p:sp>
      <p:pic>
        <p:nvPicPr>
          <p:cNvPr id="10242" name="Picture 2" descr="Grafico delle risposte di Moduli. Titolo della domanda: Saresti interessato a presentare in 10-15 minuti le tue fotografie ai soci?. Numero di risposte: 61 risposte.">
            <a:extLst>
              <a:ext uri="{FF2B5EF4-FFF2-40B4-BE49-F238E27FC236}">
                <a16:creationId xmlns:a16="http://schemas.microsoft.com/office/drawing/2014/main" xmlns="" id="{68660260-702D-6844-8BF0-D33F13B5B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987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51649982-CA24-8D4A-9DA3-B15214304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8BABE6D-B53E-8444-B784-F9BBA40F6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15</a:t>
            </a:fld>
            <a:endParaRPr lang="it-IT"/>
          </a:p>
        </p:txBody>
      </p:sp>
      <p:pic>
        <p:nvPicPr>
          <p:cNvPr id="12290" name="Picture 2" descr="Grafico delle risposte di Moduli. Titolo della domanda: Come valuti la tariffa della quota associativa?. Numero di risposte: 61 risposte.">
            <a:extLst>
              <a:ext uri="{FF2B5EF4-FFF2-40B4-BE49-F238E27FC236}">
                <a16:creationId xmlns:a16="http://schemas.microsoft.com/office/drawing/2014/main" xmlns="" id="{1CFF4F92-98BB-FD4A-8CE0-F7A215E04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536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FCB49762-633D-C64A-AC25-42B5C555A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CBF1E42A-B723-0A41-A25E-7BAEE896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16</a:t>
            </a:fld>
            <a:endParaRPr lang="it-IT"/>
          </a:p>
        </p:txBody>
      </p:sp>
      <p:pic>
        <p:nvPicPr>
          <p:cNvPr id="14338" name="Picture 2" descr="Grafico delle risposte di Moduli. Titolo della domanda: Come valuti le tariffe dei corsi e workshop?. Numero di risposte: 61 risposte.">
            <a:extLst>
              <a:ext uri="{FF2B5EF4-FFF2-40B4-BE49-F238E27FC236}">
                <a16:creationId xmlns:a16="http://schemas.microsoft.com/office/drawing/2014/main" xmlns="" id="{B782736E-B5C2-AA43-BB38-A3C8BE200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802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979F9A4-029F-BE41-82CA-5EBB77B1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D11198D-088E-9E4A-9923-9A0FBE4F3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B85FEAC2-0523-5D44-B133-649B49792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17</a:t>
            </a:fld>
            <a:endParaRPr lang="it-IT"/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xmlns="" id="{150ABD4F-87B2-BF45-B5A2-88A618A3E6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2022334"/>
              </p:ext>
            </p:extLst>
          </p:nvPr>
        </p:nvGraphicFramePr>
        <p:xfrm>
          <a:off x="0" y="0"/>
          <a:ext cx="1093717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0977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3577B93-CE2E-5648-B616-A850A66EA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F9F4167D-6766-EE4B-9921-DC87269E5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D9D14A44-E61C-9446-BFC0-960A78469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18</a:t>
            </a:fld>
            <a:endParaRPr lang="it-IT"/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xmlns="" id="{2959A569-3DA9-9E40-8B89-801270B947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744359"/>
              </p:ext>
            </p:extLst>
          </p:nvPr>
        </p:nvGraphicFramePr>
        <p:xfrm>
          <a:off x="0" y="0"/>
          <a:ext cx="1093717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9145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EDF6269-37E3-4A41-88C2-3CA0105EF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D342E27-D7C8-844A-9F34-067CB273C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01764325-956E-F947-9ABE-1A0824329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19</a:t>
            </a:fld>
            <a:endParaRPr lang="it-IT"/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xmlns="" id="{8E9D9969-0D95-3F48-ACAF-816E751C41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05260"/>
              </p:ext>
            </p:extLst>
          </p:nvPr>
        </p:nvGraphicFramePr>
        <p:xfrm>
          <a:off x="-1" y="0"/>
          <a:ext cx="10818421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649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91A7F65-BF7C-184F-AA61-9B97FAEF5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B23D676D-C8C8-5E47-A0B2-9D6102846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Creazione di gruppi omogenei</a:t>
            </a:r>
          </a:p>
          <a:p>
            <a:r>
              <a:rPr lang="it-IT" dirty="0"/>
              <a:t>Organizzare uscite fotografiche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0B7FC0BC-113F-AA45-B930-8DF9A499C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20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EC5B2E42-0046-4644-8C24-797234059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1727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737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751BC46-2ABA-9D45-8E03-364E18C19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89208448-59FA-DE45-91B4-DD732D46B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21</a:t>
            </a:fld>
            <a:endParaRPr lang="it-IT"/>
          </a:p>
        </p:txBody>
      </p:sp>
      <p:pic>
        <p:nvPicPr>
          <p:cNvPr id="16386" name="Picture 2" descr="Grafico delle risposte di Moduli. Titolo della domanda: Saresti interessato a partecipare attivamente ad un gruppo di soci con gli stessi tuoi interessi?. Numero di risposte: 61 risposte.">
            <a:extLst>
              <a:ext uri="{FF2B5EF4-FFF2-40B4-BE49-F238E27FC236}">
                <a16:creationId xmlns:a16="http://schemas.microsoft.com/office/drawing/2014/main" xmlns="" id="{E81DA490-72A0-2244-8726-FB4BC34A1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702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DA0BB57C-86EE-B04F-8188-23FC384D8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1478F30-EAA2-E540-A3EF-6348E4B89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22</a:t>
            </a:fld>
            <a:endParaRPr lang="it-IT"/>
          </a:p>
        </p:txBody>
      </p:sp>
      <p:pic>
        <p:nvPicPr>
          <p:cNvPr id="18434" name="Picture 2" descr="Grafico delle risposte di Moduli. Titolo della domanda: Saresti disposto a coordinare attivamente un gruppo di soci con gli stessi tuoi interessi?. Numero di risposte: 61 risposte.">
            <a:extLst>
              <a:ext uri="{FF2B5EF4-FFF2-40B4-BE49-F238E27FC236}">
                <a16:creationId xmlns:a16="http://schemas.microsoft.com/office/drawing/2014/main" xmlns="" id="{E74B3D16-52FC-6546-84A7-FC67E27DD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5372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CFEF9454-EB1F-AA40-95C9-CE74C3727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72106" cy="4275238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E06914F1-EE4D-F645-917E-D5A7DE2D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23</a:t>
            </a:fld>
            <a:endParaRPr lang="it-IT" dirty="0"/>
          </a:p>
        </p:txBody>
      </p:sp>
      <p:pic>
        <p:nvPicPr>
          <p:cNvPr id="1026" name="Picture 2" descr="Grafico delle risposte di Moduli. Titolo della domanda: Come valuti complessivamente la comunicazione delle attività del Circolo? da 1 (molto negativa) a 5 (molto positiva). Numero di risposte: 61 risposte.">
            <a:extLst>
              <a:ext uri="{FF2B5EF4-FFF2-40B4-BE49-F238E27FC236}">
                <a16:creationId xmlns:a16="http://schemas.microsoft.com/office/drawing/2014/main" xmlns="" id="{D37A977E-56F0-2B4E-A27D-57215D0DA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269"/>
            <a:ext cx="11210306" cy="582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257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25BA2AA-7CAB-F24D-8B46-8AEAE45DB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8930946A-F6F3-1A44-9750-4829AC106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24</a:t>
            </a:fld>
            <a:endParaRPr lang="it-IT"/>
          </a:p>
        </p:txBody>
      </p:sp>
      <p:pic>
        <p:nvPicPr>
          <p:cNvPr id="3074" name="Picture 2" descr="Grafico delle risposte di Moduli. Titolo della domanda: Come valuti gli strumenti ed i canali fino ad ora utilizzati? da 1 (molto negativi) a 5 (molto positivi). Numero di risposte: 61 risposte.">
            <a:extLst>
              <a:ext uri="{FF2B5EF4-FFF2-40B4-BE49-F238E27FC236}">
                <a16:creationId xmlns:a16="http://schemas.microsoft.com/office/drawing/2014/main" xmlns="" id="{359879BD-0017-7744-BD59-F46AF418F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14201"/>
            <a:ext cx="11744696" cy="558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107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4F98194-94A0-5443-B1EA-3A0B99605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A41316E-9029-EA4C-9DC5-0ED8636A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25</a:t>
            </a:fld>
            <a:endParaRPr lang="it-IT"/>
          </a:p>
        </p:txBody>
      </p:sp>
      <p:pic>
        <p:nvPicPr>
          <p:cNvPr id="5122" name="Picture 2" descr="Grafico delle risposte di Moduli. Titolo della domanda: Come valuti la gestione del sito internet del Circolo? da 1 (molto negativo) a 5 (molto positivo). Numero di risposte: 61 risposte.">
            <a:extLst>
              <a:ext uri="{FF2B5EF4-FFF2-40B4-BE49-F238E27FC236}">
                <a16:creationId xmlns:a16="http://schemas.microsoft.com/office/drawing/2014/main" xmlns="" id="{91E0B0AE-B2D0-2149-9713-797D2B659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8235"/>
            <a:ext cx="11314333" cy="537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015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3B996A26-19F8-4348-932F-8FBD9C318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7935454-F17B-7C4B-901A-80DCCA204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26</a:t>
            </a:fld>
            <a:endParaRPr lang="it-IT"/>
          </a:p>
        </p:txBody>
      </p:sp>
      <p:pic>
        <p:nvPicPr>
          <p:cNvPr id="7170" name="Picture 2" descr="Grafico delle risposte di Moduli. Titolo della domanda: Saresti disponibile a collaborare alla gestione del sito internet del Circolo?. Numero di risposte: 61 risposte.">
            <a:extLst>
              <a:ext uri="{FF2B5EF4-FFF2-40B4-BE49-F238E27FC236}">
                <a16:creationId xmlns:a16="http://schemas.microsoft.com/office/drawing/2014/main" xmlns="" id="{CB18B75A-D99D-A344-AA68-C87DB8305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79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24E6BD0-EB12-9D4A-B797-06CD4D05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20B958D-04EB-6C4C-88FF-6842540AB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27</a:t>
            </a:fld>
            <a:endParaRPr lang="it-IT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xmlns="" id="{24C5463A-B35C-EA43-B334-81B920435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xmlns="" id="{8291D8EE-4087-D348-838E-6101C7CCB2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8264195"/>
              </p:ext>
            </p:extLst>
          </p:nvPr>
        </p:nvGraphicFramePr>
        <p:xfrm>
          <a:off x="-1" y="-6350"/>
          <a:ext cx="10806545" cy="686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0738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B537A061-DFEA-0B4D-8D30-17DFE65E6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B724356-53CF-FA4D-9025-987B3F972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68050-2AC4-B143-B7C2-CD3DA5335119}" type="slidenum">
              <a:rPr lang="it-IT" smtClean="0"/>
              <a:t>28</a:t>
            </a:fld>
            <a:endParaRPr lang="it-IT"/>
          </a:p>
        </p:txBody>
      </p:sp>
      <p:pic>
        <p:nvPicPr>
          <p:cNvPr id="10242" name="Picture 2" descr="Grafico delle risposte di Moduli. Titolo della domanda: La creazione di un Forum del Circolo con Forum tematici faciliterebbe la tua partecipazione all'attività del Circolo?. Numero di risposte: 61 risposte.">
            <a:extLst>
              <a:ext uri="{FF2B5EF4-FFF2-40B4-BE49-F238E27FC236}">
                <a16:creationId xmlns:a16="http://schemas.microsoft.com/office/drawing/2014/main" xmlns="" id="{EA80DB8B-54AB-1543-BE2C-DDC7D2D33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7087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2107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3" id="{21D67E9A-D335-924D-B72E-98DAAE4C4B43}" vid="{90EB11C1-C60D-E943-836F-A941235B4E62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 di Office</Template>
  <TotalTime>1092</TotalTime>
  <Words>185</Words>
  <Application>Microsoft Office PowerPoint</Application>
  <PresentationFormat>Widescreen</PresentationFormat>
  <Paragraphs>48</Paragraphs>
  <Slides>29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Tema di Office</vt:lpstr>
      <vt:lpstr>Presentazione standard di PowerPoint</vt:lpstr>
      <vt:lpstr>Grado di partecipazione al questionario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Tito Picotti</dc:creator>
  <cp:lastModifiedBy>OS</cp:lastModifiedBy>
  <cp:revision>98</cp:revision>
  <dcterms:created xsi:type="dcterms:W3CDTF">2020-12-01T15:52:59Z</dcterms:created>
  <dcterms:modified xsi:type="dcterms:W3CDTF">2021-01-25T11:38:05Z</dcterms:modified>
</cp:coreProperties>
</file>